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1" r:id="rId21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6" Type="http://schemas.openxmlformats.org/officeDocument/2006/relationships/slide" Target="slides/slide9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8" name="Shape 10328"/>
        <p:cNvGrpSpPr/>
        <p:nvPr/>
      </p:nvGrpSpPr>
      <p:grpSpPr>
        <a:xfrm>
          <a:off x="0" y="0"/>
          <a:ext cx="0" cy="0"/>
          <a:chOff x="0" y="0"/>
          <a:chExt cx="0" cy="0"/>
        </a:xfrm>
      </p:grpSpPr>
      <p:sp>
        <p:nvSpPr>
          <p:cNvPr id="10329" name="Google Shape;10329;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0" name="Google Shape;10330;p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notesSlide" Target="../notesSlides/notesSlide96.xml"/></Relationships>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1" name="Shape 10331"/>
        <p:cNvGrpSpPr/>
        <p:nvPr/>
      </p:nvGrpSpPr>
      <p:grpSpPr>
        <a:xfrm>
          <a:off x="0" y="0"/>
          <a:ext cx="0" cy="0"/>
          <a:chOff x="0" y="0"/>
          <a:chExt cx="0" cy="0"/>
        </a:xfrm>
      </p:grpSpPr>
      <p:sp>
        <p:nvSpPr>
          <p:cNvPr id="10332" name="Google Shape;10332;p1526"/>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33" name="Google Shape;10333;p1526"/>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34" name="Google Shape;10334;p1526"/>
          <p:cNvSpPr txBox="1"/>
          <p:nvPr>
            <p:ph type="title"/>
          </p:nvPr>
        </p:nvSpPr>
        <p:spPr>
          <a:xfrm>
            <a:off x="228600" y="381000"/>
            <a:ext cx="7467600" cy="838200"/>
          </a:xfrm>
          <a:prstGeom prst="rect">
            <a:avLst/>
          </a:prstGeom>
          <a:noFill/>
          <a:ln>
            <a:noFill/>
          </a:ln>
        </p:spPr>
        <p:txBody>
          <a:bodyPr anchorCtr="0" anchor="ctr" bIns="44450" lIns="90475" spcFirstLastPara="1" rIns="90475" wrap="square" tIns="44450">
            <a:noAutofit/>
          </a:bodyPr>
          <a:lstStyle/>
          <a:p>
            <a:pPr indent="0" lvl="0" marL="0" rtl="0" algn="l">
              <a:spcBef>
                <a:spcPts val="0"/>
              </a:spcBef>
              <a:spcAft>
                <a:spcPts val="0"/>
              </a:spcAft>
              <a:buNone/>
            </a:pPr>
            <a:br>
              <a:rPr lang="en-US"/>
            </a:br>
            <a:r>
              <a:rPr b="1" lang="en-US" sz="1200">
                <a:solidFill>
                  <a:srgbClr val="051540"/>
                </a:solidFill>
                <a:latin typeface="Arial"/>
                <a:ea typeface="Arial"/>
                <a:cs typeface="Arial"/>
                <a:sym typeface="Arial"/>
              </a:rPr>
              <a:t>TAX INCENTIVE</a:t>
            </a:r>
            <a:endParaRPr sz="2000"/>
          </a:p>
        </p:txBody>
      </p:sp>
      <p:sp>
        <p:nvSpPr>
          <p:cNvPr id="10335" name="Google Shape;10335;p1526"/>
          <p:cNvSpPr txBox="1"/>
          <p:nvPr>
            <p:ph idx="1" type="body"/>
          </p:nvPr>
        </p:nvSpPr>
        <p:spPr>
          <a:xfrm>
            <a:off x="457200" y="1524000"/>
            <a:ext cx="8305800" cy="4648200"/>
          </a:xfrm>
          <a:prstGeom prst="rect">
            <a:avLst/>
          </a:prstGeom>
          <a:noFill/>
          <a:ln>
            <a:noFill/>
          </a:ln>
        </p:spPr>
        <p:txBody>
          <a:bodyPr anchorCtr="0" anchor="t" bIns="44450" lIns="90475" spcFirstLastPara="1" rIns="90475" wrap="square" tIns="44450">
            <a:noAutofit/>
          </a:bodyPr>
          <a:lstStyle/>
          <a:p>
            <a:pPr indent="-342900" lvl="0" marL="342900" rtl="0" algn="l">
              <a:lnSpc>
                <a:spcPct val="90000"/>
              </a:lnSpc>
              <a:spcBef>
                <a:spcPts val="0"/>
              </a:spcBef>
              <a:spcAft>
                <a:spcPts val="0"/>
              </a:spcAft>
              <a:buSzPts val="2400"/>
              <a:buFont typeface="Arial"/>
              <a:buNone/>
            </a:pPr>
            <a:r>
              <a:rPr b="1" lang="en-US">
                <a:solidFill>
                  <a:srgbClr val="051540"/>
                </a:solidFill>
                <a:latin typeface="Tahoma"/>
                <a:ea typeface="Tahoma"/>
                <a:cs typeface="Tahoma"/>
                <a:sym typeface="Tahoma"/>
              </a:rPr>
              <a:t> </a:t>
            </a:r>
            <a:endParaRPr/>
          </a:p>
          <a:p>
            <a:pPr indent="-342900" lvl="0" marL="342900" rtl="0" algn="l">
              <a:lnSpc>
                <a:spcPct val="90000"/>
              </a:lnSpc>
              <a:spcBef>
                <a:spcPts val="1600"/>
              </a:spcBef>
              <a:spcAft>
                <a:spcPts val="0"/>
              </a:spcAft>
              <a:buSzPts val="2400"/>
              <a:buFont typeface="Arial"/>
              <a:buNone/>
            </a:pPr>
            <a:r>
              <a:rPr b="1" lang="en-US">
                <a:solidFill>
                  <a:srgbClr val="051540"/>
                </a:solidFill>
                <a:latin typeface="Tahoma"/>
                <a:ea typeface="Tahoma"/>
                <a:cs typeface="Tahoma"/>
                <a:sym typeface="Tahoma"/>
              </a:rPr>
              <a:t>  WHAT EXPENSES ARE NOT COVERED? NEW CONSTRUCTION, </a:t>
            </a:r>
            <a:endParaRPr/>
          </a:p>
          <a:p>
            <a:pPr indent="-342900" lvl="0" marL="342900" rtl="0" algn="l">
              <a:lnSpc>
                <a:spcPct val="90000"/>
              </a:lnSpc>
              <a:spcBef>
                <a:spcPts val="1600"/>
              </a:spcBef>
              <a:spcAft>
                <a:spcPts val="0"/>
              </a:spcAft>
              <a:buSzPts val="2400"/>
              <a:buFont typeface="Arial"/>
              <a:buNone/>
            </a:pPr>
            <a:r>
              <a:rPr b="1" lang="en-US">
                <a:solidFill>
                  <a:srgbClr val="051540"/>
                </a:solidFill>
                <a:latin typeface="Tahoma"/>
                <a:ea typeface="Tahoma"/>
                <a:cs typeface="Tahoma"/>
                <a:sym typeface="Tahoma"/>
              </a:rPr>
              <a:t>   COMPLETE RENOVATION OF A FACILITY OR PUBLIC TRANSPORTATION</a:t>
            </a:r>
            <a:endParaRPr/>
          </a:p>
          <a:p>
            <a:pPr indent="-342900" lvl="0" marL="342900" rtl="0" algn="l">
              <a:lnSpc>
                <a:spcPct val="90000"/>
              </a:lnSpc>
              <a:spcBef>
                <a:spcPts val="1600"/>
              </a:spcBef>
              <a:spcAft>
                <a:spcPts val="0"/>
              </a:spcAft>
              <a:buSzPts val="2400"/>
              <a:buFont typeface="Arial"/>
              <a:buNone/>
            </a:pPr>
            <a:r>
              <a:rPr b="1" lang="en-US">
                <a:solidFill>
                  <a:srgbClr val="051540"/>
                </a:solidFill>
                <a:latin typeface="Tahoma"/>
                <a:ea typeface="Tahoma"/>
                <a:cs typeface="Tahoma"/>
                <a:sym typeface="Tahoma"/>
              </a:rPr>
              <a:t>   NORMAL REPLACEMENT OF DEPRECIABLE PROPERTY. </a:t>
            </a:r>
            <a:br>
              <a:rPr b="1" lang="en-US">
                <a:solidFill>
                  <a:srgbClr val="051540"/>
                </a:solidFill>
                <a:latin typeface="Tahoma"/>
                <a:ea typeface="Tahoma"/>
                <a:cs typeface="Tahoma"/>
                <a:sym typeface="Tahoma"/>
              </a:rPr>
            </a:br>
            <a:br>
              <a:rPr b="1" lang="en-US">
                <a:solidFill>
                  <a:srgbClr val="051540"/>
                </a:solidFill>
                <a:latin typeface="Tahoma"/>
                <a:ea typeface="Tahoma"/>
                <a:cs typeface="Tahoma"/>
                <a:sym typeface="Tahoma"/>
              </a:rPr>
            </a:br>
            <a:endParaRPr b="1">
              <a:solidFill>
                <a:srgbClr val="051540"/>
              </a:solidFill>
              <a:latin typeface="Tahoma"/>
              <a:ea typeface="Tahoma"/>
              <a:cs typeface="Tahoma"/>
              <a:sym typeface="Tahoma"/>
            </a:endParaRPr>
          </a:p>
        </p:txBody>
      </p:sp>
      <p:grpSp>
        <p:nvGrpSpPr>
          <p:cNvPr id="10336" name="Google Shape;10336;p1526"/>
          <p:cNvGrpSpPr/>
          <p:nvPr/>
        </p:nvGrpSpPr>
        <p:grpSpPr>
          <a:xfrm>
            <a:off x="533400" y="1371600"/>
            <a:ext cx="5067300" cy="123825"/>
            <a:chOff x="196" y="817"/>
            <a:chExt cx="3192" cy="78"/>
          </a:xfrm>
        </p:grpSpPr>
        <p:sp>
          <p:nvSpPr>
            <p:cNvPr id="10337" name="Google Shape;10337;p1526"/>
            <p:cNvSpPr/>
            <p:nvPr/>
          </p:nvSpPr>
          <p:spPr>
            <a:xfrm>
              <a:off x="196" y="817"/>
              <a:ext cx="3192" cy="44"/>
            </a:xfrm>
            <a:prstGeom prst="rect">
              <a:avLst/>
            </a:prstGeom>
            <a:solidFill>
              <a:srgbClr val="081F5E"/>
            </a:solidFill>
            <a:ln cap="flat" cmpd="sng" w="12700">
              <a:solidFill>
                <a:srgbClr val="081D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38" name="Google Shape;10338;p1526"/>
            <p:cNvSpPr/>
            <p:nvPr/>
          </p:nvSpPr>
          <p:spPr>
            <a:xfrm>
              <a:off x="308" y="828"/>
              <a:ext cx="178"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39" name="Google Shape;10339;p1526"/>
            <p:cNvSpPr/>
            <p:nvPr/>
          </p:nvSpPr>
          <p:spPr>
            <a:xfrm>
              <a:off x="717" y="828"/>
              <a:ext cx="178"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0" name="Google Shape;10340;p1526"/>
            <p:cNvSpPr/>
            <p:nvPr/>
          </p:nvSpPr>
          <p:spPr>
            <a:xfrm>
              <a:off x="1126" y="828"/>
              <a:ext cx="178"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1" name="Google Shape;10341;p1526"/>
            <p:cNvSpPr/>
            <p:nvPr/>
          </p:nvSpPr>
          <p:spPr>
            <a:xfrm>
              <a:off x="1536" y="828"/>
              <a:ext cx="177"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2" name="Google Shape;10342;p1526"/>
            <p:cNvSpPr/>
            <p:nvPr/>
          </p:nvSpPr>
          <p:spPr>
            <a:xfrm>
              <a:off x="1907" y="828"/>
              <a:ext cx="179"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3" name="Google Shape;10343;p1526"/>
            <p:cNvSpPr/>
            <p:nvPr/>
          </p:nvSpPr>
          <p:spPr>
            <a:xfrm>
              <a:off x="2317" y="828"/>
              <a:ext cx="178"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4" name="Google Shape;10344;p1526"/>
            <p:cNvSpPr/>
            <p:nvPr/>
          </p:nvSpPr>
          <p:spPr>
            <a:xfrm>
              <a:off x="2726" y="828"/>
              <a:ext cx="179"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5" name="Google Shape;10345;p1526"/>
            <p:cNvSpPr/>
            <p:nvPr/>
          </p:nvSpPr>
          <p:spPr>
            <a:xfrm>
              <a:off x="3136" y="828"/>
              <a:ext cx="178"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grpSp>
    </p:spTree>
  </p:cSld>
  <p:clrMapOvr>
    <a:masterClrMapping/>
  </p:clrMapOvr>
  <p:transition spd="slow">
    <p:push dir="r"/>
  </p:transition>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